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30279975" cy="42808525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78C"/>
    <a:srgbClr val="54AF30"/>
    <a:srgbClr val="86B2D6"/>
    <a:srgbClr val="7B9CB7"/>
    <a:srgbClr val="005398"/>
    <a:srgbClr val="6B9DC7"/>
    <a:srgbClr val="679ECB"/>
    <a:srgbClr val="53A0DF"/>
    <a:srgbClr val="4095DC"/>
    <a:srgbClr val="007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2" autoAdjust="0"/>
    <p:restoredTop sz="93236" autoAdjust="0"/>
  </p:normalViewPr>
  <p:slideViewPr>
    <p:cSldViewPr snapToGrid="0">
      <p:cViewPr varScale="1">
        <p:scale>
          <a:sx n="21" d="100"/>
          <a:sy n="21" d="100"/>
        </p:scale>
        <p:origin x="3447" y="13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12"/>
    </p:cViewPr>
  </p:sorterViewPr>
  <p:notesViewPr>
    <p:cSldViewPr snapToGrid="0">
      <p:cViewPr varScale="1">
        <p:scale>
          <a:sx n="83" d="100"/>
          <a:sy n="83" d="100"/>
        </p:scale>
        <p:origin x="-3918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331888-C244-4E34-8633-9A4BA65E51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0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30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1A268-0341-4AFE-BD33-20907716D2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2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B0181-1E11-4F04-BBAD-9BBD2A38804D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0429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788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9988550"/>
            <a:ext cx="27251025" cy="28251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995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3088600" y="-66675"/>
            <a:ext cx="7191375" cy="38306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-66675"/>
            <a:ext cx="21421725" cy="38306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89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4475" y="9988550"/>
            <a:ext cx="27251025" cy="2825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74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664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9313" cy="28251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49312" cy="28251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0431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68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66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06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631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93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0" y="0"/>
            <a:ext cx="30279975" cy="3367088"/>
          </a:xfrm>
          <a:prstGeom prst="rect">
            <a:avLst/>
          </a:prstGeom>
          <a:solidFill>
            <a:srgbClr val="22378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066" tIns="49328" rIns="411066" bIns="213754" anchorCtr="1"/>
          <a:lstStyle/>
          <a:p>
            <a:pPr algn="ctr" defTabSz="4176713"/>
            <a:endParaRPr lang="de-DE" sz="1100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ltGray">
          <a:xfrm>
            <a:off x="3954463" y="2739941"/>
            <a:ext cx="26325512" cy="1260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51250" y="-66675"/>
            <a:ext cx="266287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2213" tIns="49328" rIns="82213" bIns="4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 durch Klicken bearbeiten</a:t>
            </a:r>
          </a:p>
        </p:txBody>
      </p:sp>
      <p:sp>
        <p:nvSpPr>
          <p:cNvPr id="1029" name="Rectangle 20"/>
          <p:cNvSpPr>
            <a:spLocks noChangeArrowheads="1"/>
          </p:cNvSpPr>
          <p:nvPr userDrawn="1"/>
        </p:nvSpPr>
        <p:spPr bwMode="ltGray">
          <a:xfrm>
            <a:off x="0" y="39593838"/>
            <a:ext cx="30279975" cy="32146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066" tIns="49328" rIns="411066" bIns="213754" anchorCtr="1"/>
          <a:lstStyle/>
          <a:p>
            <a:pPr algn="ctr" defTabSz="4176713"/>
            <a:endParaRPr lang="de-DE" sz="11000">
              <a:solidFill>
                <a:schemeClr val="bg1"/>
              </a:solidFill>
              <a:latin typeface="BankGothic Md BT" pitchFamily="34" charset="0"/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888" y="40056831"/>
            <a:ext cx="11096712" cy="22886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176713" rtl="0" eaLnBrk="0" fontAlgn="base" hangingPunct="0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176713" rtl="0" eaLnBrk="0" fontAlgn="base" hangingPunct="0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2pPr>
      <a:lvl3pPr algn="ctr" defTabSz="4176713" rtl="0" eaLnBrk="0" fontAlgn="base" hangingPunct="0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3pPr>
      <a:lvl4pPr algn="ctr" defTabSz="4176713" rtl="0" eaLnBrk="0" fontAlgn="base" hangingPunct="0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4pPr>
      <a:lvl5pPr algn="ctr" defTabSz="4176713" rtl="0" eaLnBrk="0" fontAlgn="base" hangingPunct="0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9100">
          <a:solidFill>
            <a:schemeClr val="bg1"/>
          </a:solidFill>
          <a:latin typeface="Arial" charset="0"/>
        </a:defRPr>
      </a:lvl9pPr>
    </p:titleStyle>
    <p:bodyStyle>
      <a:lvl1pPr marL="1231900" indent="-1231900" algn="l" defTabSz="41767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9100" b="1">
          <a:solidFill>
            <a:srgbClr val="005398"/>
          </a:solidFill>
          <a:latin typeface="+mn-lt"/>
          <a:ea typeface="+mn-ea"/>
          <a:cs typeface="+mn-cs"/>
        </a:defRPr>
      </a:lvl1pPr>
      <a:lvl2pPr marL="3284538" indent="-1231900" algn="l" defTabSz="4176713" rtl="0" eaLnBrk="0" fontAlgn="base" hangingPunct="0">
        <a:spcBef>
          <a:spcPct val="20000"/>
        </a:spcBef>
        <a:spcAft>
          <a:spcPct val="0"/>
        </a:spcAft>
        <a:buClr>
          <a:srgbClr val="77263C"/>
        </a:buClr>
        <a:buSzPct val="125000"/>
        <a:buFont typeface="Wingdings" pitchFamily="2" charset="2"/>
        <a:buChar char="§"/>
        <a:defRPr sz="9100">
          <a:solidFill>
            <a:srgbClr val="005398"/>
          </a:solidFill>
          <a:latin typeface="+mn-lt"/>
        </a:defRPr>
      </a:lvl2pPr>
      <a:lvl3pPr marL="5307013" indent="-1203325" algn="l" defTabSz="4176713" rtl="0" eaLnBrk="0" fontAlgn="base" hangingPunct="0">
        <a:spcBef>
          <a:spcPct val="20000"/>
        </a:spcBef>
        <a:spcAft>
          <a:spcPct val="0"/>
        </a:spcAft>
        <a:buClr>
          <a:srgbClr val="005398"/>
        </a:buClr>
        <a:buSzPct val="125000"/>
        <a:buFont typeface="Wingdings" pitchFamily="2" charset="2"/>
        <a:buChar char="§"/>
        <a:defRPr sz="9100">
          <a:solidFill>
            <a:srgbClr val="005398"/>
          </a:solidFill>
          <a:latin typeface="+mn-lt"/>
        </a:defRPr>
      </a:lvl3pPr>
      <a:lvl4pPr marL="7170738" indent="-1044575" algn="l" defTabSz="41767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8200">
          <a:solidFill>
            <a:srgbClr val="005398"/>
          </a:solidFill>
          <a:latin typeface="+mn-lt"/>
        </a:defRPr>
      </a:lvl4pPr>
      <a:lvl5pPr marL="9034463" indent="-1044575" algn="l" defTabSz="4176713" rtl="0" eaLnBrk="0" fontAlgn="base" hangingPunct="0">
        <a:spcBef>
          <a:spcPct val="20000"/>
        </a:spcBef>
        <a:spcAft>
          <a:spcPct val="0"/>
        </a:spcAft>
        <a:buClr>
          <a:srgbClr val="77263C"/>
        </a:buClr>
        <a:buSzPct val="125000"/>
        <a:buChar char="•"/>
        <a:defRPr sz="8200">
          <a:solidFill>
            <a:srgbClr val="005398"/>
          </a:solidFill>
          <a:latin typeface="+mn-lt"/>
        </a:defRPr>
      </a:lvl5pPr>
      <a:lvl6pPr marL="9491663" indent="-1044575" algn="l" defTabSz="4176713" rtl="0" fontAlgn="base">
        <a:spcBef>
          <a:spcPct val="20000"/>
        </a:spcBef>
        <a:spcAft>
          <a:spcPct val="0"/>
        </a:spcAft>
        <a:buClr>
          <a:srgbClr val="77263C"/>
        </a:buClr>
        <a:buSzPct val="125000"/>
        <a:buChar char="•"/>
        <a:defRPr sz="8200">
          <a:solidFill>
            <a:srgbClr val="005398"/>
          </a:solidFill>
          <a:latin typeface="+mn-lt"/>
        </a:defRPr>
      </a:lvl6pPr>
      <a:lvl7pPr marL="9948863" indent="-1044575" algn="l" defTabSz="4176713" rtl="0" fontAlgn="base">
        <a:spcBef>
          <a:spcPct val="20000"/>
        </a:spcBef>
        <a:spcAft>
          <a:spcPct val="0"/>
        </a:spcAft>
        <a:buClr>
          <a:srgbClr val="77263C"/>
        </a:buClr>
        <a:buSzPct val="125000"/>
        <a:buChar char="•"/>
        <a:defRPr sz="8200">
          <a:solidFill>
            <a:srgbClr val="005398"/>
          </a:solidFill>
          <a:latin typeface="+mn-lt"/>
        </a:defRPr>
      </a:lvl7pPr>
      <a:lvl8pPr marL="10406063" indent="-1044575" algn="l" defTabSz="4176713" rtl="0" fontAlgn="base">
        <a:spcBef>
          <a:spcPct val="20000"/>
        </a:spcBef>
        <a:spcAft>
          <a:spcPct val="0"/>
        </a:spcAft>
        <a:buClr>
          <a:srgbClr val="77263C"/>
        </a:buClr>
        <a:buSzPct val="125000"/>
        <a:buChar char="•"/>
        <a:defRPr sz="8200">
          <a:solidFill>
            <a:srgbClr val="005398"/>
          </a:solidFill>
          <a:latin typeface="+mn-lt"/>
        </a:defRPr>
      </a:lvl8pPr>
      <a:lvl9pPr marL="10863263" indent="-1044575" algn="l" defTabSz="4176713" rtl="0" fontAlgn="base">
        <a:spcBef>
          <a:spcPct val="20000"/>
        </a:spcBef>
        <a:spcAft>
          <a:spcPct val="0"/>
        </a:spcAft>
        <a:buClr>
          <a:srgbClr val="77263C"/>
        </a:buClr>
        <a:buSzPct val="125000"/>
        <a:buChar char="•"/>
        <a:defRPr sz="8200">
          <a:solidFill>
            <a:srgbClr val="00539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0" y="39597496"/>
            <a:ext cx="30279975" cy="4032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Rectangle 19"/>
          <p:cNvSpPr>
            <a:spLocks noGrp="1" noChangeArrowheads="1"/>
          </p:cNvSpPr>
          <p:nvPr>
            <p:ph type="title"/>
          </p:nvPr>
        </p:nvSpPr>
        <p:spPr>
          <a:xfrm>
            <a:off x="1917045" y="-66675"/>
            <a:ext cx="26628725" cy="2414588"/>
          </a:xfrm>
          <a:noFill/>
        </p:spPr>
        <p:txBody>
          <a:bodyPr/>
          <a:lstStyle/>
          <a:p>
            <a:pPr eaLnBrk="1" hangingPunct="1"/>
            <a:r>
              <a:rPr lang="en-US" dirty="0"/>
              <a:t>Machine Learning of System Biological Processes</a:t>
            </a:r>
          </a:p>
        </p:txBody>
      </p:sp>
      <p:sp>
        <p:nvSpPr>
          <p:cNvPr id="2051" name="Text Box 20"/>
          <p:cNvSpPr txBox="1">
            <a:spLocks noChangeArrowheads="1"/>
          </p:cNvSpPr>
          <p:nvPr/>
        </p:nvSpPr>
        <p:spPr bwMode="auto">
          <a:xfrm>
            <a:off x="408562" y="39909750"/>
            <a:ext cx="1700479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/>
              <a:t> </a:t>
            </a:r>
            <a:endParaRPr lang="en-US" sz="3600" dirty="0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213225" y="2602485"/>
            <a:ext cx="256007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/>
              <a:t>Bachelor-/Master thesis									Contact:   Prof. Dr.-</a:t>
            </a:r>
            <a:r>
              <a:rPr lang="en-US" sz="4800" dirty="0" err="1"/>
              <a:t>Ing</a:t>
            </a:r>
            <a:r>
              <a:rPr lang="en-US" sz="4800" dirty="0"/>
              <a:t>. G. Dartmann </a:t>
            </a:r>
          </a:p>
          <a:p>
            <a:pPr eaLnBrk="1" hangingPunct="1"/>
            <a:r>
              <a:rPr lang="en-US" sz="4800" dirty="0"/>
              <a:t>																			Prof. Dr.-</a:t>
            </a:r>
            <a:r>
              <a:rPr lang="en-US" sz="4800" dirty="0" err="1"/>
              <a:t>Ing</a:t>
            </a:r>
            <a:r>
              <a:rPr lang="en-US" sz="4800" dirty="0"/>
              <a:t>. A. </a:t>
            </a:r>
            <a:r>
              <a:rPr lang="en-US" sz="4800"/>
              <a:t>Schmeink</a:t>
            </a:r>
            <a:endParaRPr lang="en-US" sz="4800" dirty="0"/>
          </a:p>
        </p:txBody>
      </p:sp>
      <p:sp>
        <p:nvSpPr>
          <p:cNvPr id="5" name="Rounded Rectangle 359"/>
          <p:cNvSpPr>
            <a:spLocks noChangeArrowheads="1"/>
          </p:cNvSpPr>
          <p:nvPr/>
        </p:nvSpPr>
        <p:spPr bwMode="auto">
          <a:xfrm>
            <a:off x="584200" y="4375150"/>
            <a:ext cx="29173488" cy="11397600"/>
          </a:xfrm>
          <a:prstGeom prst="roundRect">
            <a:avLst>
              <a:gd name="adj" fmla="val 2509"/>
            </a:avLst>
          </a:prstGeom>
          <a:solidFill>
            <a:srgbClr val="22378C"/>
          </a:solidFill>
          <a:ln w="254000">
            <a:solidFill>
              <a:srgbClr val="22378C"/>
            </a:solidFill>
            <a:round/>
            <a:headEnd/>
            <a:tailEnd/>
          </a:ln>
        </p:spPr>
        <p:txBody>
          <a:bodyPr/>
          <a:lstStyle/>
          <a:p>
            <a:pPr algn="ctr" defTabSz="4176713">
              <a:defRPr/>
            </a:pPr>
            <a:r>
              <a:rPr lang="en-US" sz="6000" b="1" dirty="0">
                <a:solidFill>
                  <a:schemeClr val="bg1"/>
                </a:solidFill>
                <a:latin typeface="Arial" pitchFamily="34" charset="0"/>
              </a:rPr>
              <a:t>Motivation</a:t>
            </a:r>
            <a:endParaRPr lang="en-US" sz="60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4" name="Rounded Rectangle 359"/>
          <p:cNvSpPr>
            <a:spLocks noChangeArrowheads="1"/>
          </p:cNvSpPr>
          <p:nvPr/>
        </p:nvSpPr>
        <p:spPr bwMode="auto">
          <a:xfrm>
            <a:off x="15374938" y="5557838"/>
            <a:ext cx="14200187" cy="1000080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176713"/>
            <a:endParaRPr lang="en-US" dirty="0">
              <a:ea typeface="ＭＳ Ｐゴシック" pitchFamily="34" charset="-128"/>
            </a:endParaRPr>
          </a:p>
        </p:txBody>
      </p:sp>
      <p:sp>
        <p:nvSpPr>
          <p:cNvPr id="2055" name="Rounded Rectangle 359"/>
          <p:cNvSpPr>
            <a:spLocks noChangeArrowheads="1"/>
          </p:cNvSpPr>
          <p:nvPr/>
        </p:nvSpPr>
        <p:spPr bwMode="auto">
          <a:xfrm>
            <a:off x="729082" y="5575868"/>
            <a:ext cx="14201775" cy="1000800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77800" dir="2700000" sx="42000" sy="42000" algn="tl" rotWithShape="0">
              <a:prstClr val="black">
                <a:alpha val="48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254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176713"/>
            <a:endParaRPr lang="en-US" dirty="0">
              <a:ea typeface="ＭＳ Ｐゴシック" pitchFamily="34" charset="-128"/>
            </a:endParaRPr>
          </a:p>
        </p:txBody>
      </p:sp>
      <p:sp>
        <p:nvSpPr>
          <p:cNvPr id="126" name="Rounded Rectangle 359"/>
          <p:cNvSpPr>
            <a:spLocks noChangeArrowheads="1"/>
          </p:cNvSpPr>
          <p:nvPr/>
        </p:nvSpPr>
        <p:spPr bwMode="auto">
          <a:xfrm>
            <a:off x="584199" y="16484400"/>
            <a:ext cx="29089091" cy="12446200"/>
          </a:xfrm>
          <a:prstGeom prst="roundRect">
            <a:avLst>
              <a:gd name="adj" fmla="val 2509"/>
            </a:avLst>
          </a:prstGeom>
          <a:solidFill>
            <a:srgbClr val="22378C"/>
          </a:solidFill>
          <a:ln w="254000">
            <a:solidFill>
              <a:srgbClr val="22378C"/>
            </a:solidFill>
            <a:round/>
            <a:headEnd/>
            <a:tailEnd/>
          </a:ln>
        </p:spPr>
        <p:txBody>
          <a:bodyPr/>
          <a:lstStyle/>
          <a:p>
            <a:pPr algn="ctr" defTabSz="4176713">
              <a:defRPr/>
            </a:pPr>
            <a:r>
              <a:rPr lang="en-US" sz="6000" b="1" dirty="0">
                <a:solidFill>
                  <a:schemeClr val="bg1"/>
                </a:solidFill>
                <a:latin typeface="Arial" pitchFamily="34" charset="0"/>
              </a:rPr>
              <a:t>Methods</a:t>
            </a:r>
          </a:p>
        </p:txBody>
      </p:sp>
      <p:sp>
        <p:nvSpPr>
          <p:cNvPr id="2069" name="Rounded Rectangle 359"/>
          <p:cNvSpPr>
            <a:spLocks noChangeArrowheads="1"/>
          </p:cNvSpPr>
          <p:nvPr/>
        </p:nvSpPr>
        <p:spPr bwMode="auto">
          <a:xfrm>
            <a:off x="729082" y="17640400"/>
            <a:ext cx="14040000" cy="1113780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 w="254000">
            <a:solidFill>
              <a:srgbClr val="22378C"/>
            </a:solidFill>
            <a:round/>
            <a:headEnd/>
            <a:tailEnd/>
          </a:ln>
        </p:spPr>
        <p:txBody>
          <a:bodyPr/>
          <a:lstStyle/>
          <a:p>
            <a:pPr defTabSz="4176713"/>
            <a:endParaRPr lang="en-US" dirty="0">
              <a:ea typeface="ＭＳ Ｐゴシック" pitchFamily="34" charset="-128"/>
            </a:endParaRPr>
          </a:p>
        </p:txBody>
      </p:sp>
      <p:sp>
        <p:nvSpPr>
          <p:cNvPr id="56" name="Rounded Rectangle 203"/>
          <p:cNvSpPr>
            <a:spLocks noChangeArrowheads="1"/>
          </p:cNvSpPr>
          <p:nvPr/>
        </p:nvSpPr>
        <p:spPr bwMode="auto">
          <a:xfrm>
            <a:off x="1267033" y="5819775"/>
            <a:ext cx="13160375" cy="996950"/>
          </a:xfrm>
          <a:prstGeom prst="roundRect">
            <a:avLst>
              <a:gd name="adj" fmla="val 16667"/>
            </a:avLst>
          </a:prstGeom>
          <a:solidFill>
            <a:srgbClr val="54AF30"/>
          </a:solidFill>
          <a:ln w="22225">
            <a:solidFill>
              <a:srgbClr val="54AF3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Use Case</a:t>
            </a:r>
          </a:p>
        </p:txBody>
      </p:sp>
      <p:sp>
        <p:nvSpPr>
          <p:cNvPr id="57" name="Rounded Rectangle 203"/>
          <p:cNvSpPr>
            <a:spLocks noChangeArrowheads="1"/>
          </p:cNvSpPr>
          <p:nvPr/>
        </p:nvSpPr>
        <p:spPr bwMode="auto">
          <a:xfrm>
            <a:off x="15894843" y="5819775"/>
            <a:ext cx="13160375" cy="996950"/>
          </a:xfrm>
          <a:prstGeom prst="roundRect">
            <a:avLst>
              <a:gd name="adj" fmla="val 16667"/>
            </a:avLst>
          </a:prstGeom>
          <a:solidFill>
            <a:srgbClr val="54AF30"/>
          </a:solidFill>
          <a:ln w="22225">
            <a:solidFill>
              <a:srgbClr val="54AF3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Methodology</a:t>
            </a:r>
          </a:p>
        </p:txBody>
      </p:sp>
      <p:sp>
        <p:nvSpPr>
          <p:cNvPr id="59" name="Rounded Rectangle 203"/>
          <p:cNvSpPr>
            <a:spLocks noChangeArrowheads="1"/>
          </p:cNvSpPr>
          <p:nvPr/>
        </p:nvSpPr>
        <p:spPr bwMode="auto">
          <a:xfrm>
            <a:off x="1183040" y="18082800"/>
            <a:ext cx="13160375" cy="996950"/>
          </a:xfrm>
          <a:prstGeom prst="roundRect">
            <a:avLst>
              <a:gd name="adj" fmla="val 16667"/>
            </a:avLst>
          </a:prstGeom>
          <a:solidFill>
            <a:srgbClr val="54AF30"/>
          </a:solidFill>
          <a:ln w="22225">
            <a:solidFill>
              <a:srgbClr val="54AF3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Hypbrid</a:t>
            </a:r>
            <a:r>
              <a:rPr lang="en-US" sz="4800" b="1" dirty="0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 Petri Nets</a:t>
            </a:r>
          </a:p>
        </p:txBody>
      </p:sp>
      <p:sp>
        <p:nvSpPr>
          <p:cNvPr id="36" name="Rounded Rectangle 359"/>
          <p:cNvSpPr>
            <a:spLocks noChangeArrowheads="1"/>
          </p:cNvSpPr>
          <p:nvPr/>
        </p:nvSpPr>
        <p:spPr bwMode="auto">
          <a:xfrm>
            <a:off x="15464456" y="29790000"/>
            <a:ext cx="14292000" cy="9090000"/>
          </a:xfrm>
          <a:prstGeom prst="roundRect">
            <a:avLst>
              <a:gd name="adj" fmla="val 2509"/>
            </a:avLst>
          </a:prstGeom>
          <a:solidFill>
            <a:srgbClr val="22378C"/>
          </a:solidFill>
          <a:ln w="254000">
            <a:solidFill>
              <a:srgbClr val="22378C"/>
            </a:solidFill>
            <a:round/>
            <a:headEnd/>
            <a:tailEnd/>
          </a:ln>
        </p:spPr>
        <p:txBody>
          <a:bodyPr/>
          <a:lstStyle/>
          <a:p>
            <a:pPr algn="ctr" defTabSz="4176713">
              <a:defRPr/>
            </a:pPr>
            <a:r>
              <a:rPr lang="en-US" sz="6000" b="1" dirty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lang="en-US" sz="60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" name="Rounded Rectangle 359"/>
          <p:cNvSpPr>
            <a:spLocks noChangeArrowheads="1"/>
          </p:cNvSpPr>
          <p:nvPr/>
        </p:nvSpPr>
        <p:spPr bwMode="auto">
          <a:xfrm>
            <a:off x="15633291" y="31135590"/>
            <a:ext cx="14040000" cy="754640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176713"/>
            <a:endParaRPr lang="en-US" dirty="0">
              <a:ea typeface="ＭＳ Ｐゴシック" pitchFamily="34" charset="-128"/>
            </a:endParaRPr>
          </a:p>
        </p:txBody>
      </p:sp>
      <p:sp>
        <p:nvSpPr>
          <p:cNvPr id="39" name="Rechteck 266"/>
          <p:cNvSpPr/>
          <p:nvPr/>
        </p:nvSpPr>
        <p:spPr>
          <a:xfrm>
            <a:off x="15666678" y="32810144"/>
            <a:ext cx="13539405" cy="16773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/>
              <a:buChar char="•"/>
              <a:defRPr/>
            </a:pPr>
            <a:r>
              <a:rPr lang="en-US" altLang="zh-TW" sz="4400" dirty="0">
                <a:ea typeface="新細明體" pitchFamily="18" charset="-120"/>
              </a:rPr>
              <a:t>Information technology </a:t>
            </a:r>
          </a:p>
          <a:p>
            <a:pPr marL="1028700" lvl="1" indent="-571500">
              <a:spcAft>
                <a:spcPts val="1800"/>
              </a:spcAft>
              <a:buFont typeface="Arial"/>
              <a:buChar char="•"/>
              <a:defRPr/>
            </a:pPr>
            <a:r>
              <a:rPr lang="en-US" altLang="zh-TW" sz="4400" dirty="0">
                <a:ea typeface="新細明體" pitchFamily="18" charset="-120"/>
              </a:rPr>
              <a:t>Computer Science</a:t>
            </a:r>
          </a:p>
        </p:txBody>
      </p:sp>
      <p:sp>
        <p:nvSpPr>
          <p:cNvPr id="30" name="Rounded Rectangle 359"/>
          <p:cNvSpPr>
            <a:spLocks noChangeArrowheads="1"/>
          </p:cNvSpPr>
          <p:nvPr/>
        </p:nvSpPr>
        <p:spPr bwMode="auto">
          <a:xfrm>
            <a:off x="15590456" y="17678399"/>
            <a:ext cx="14040000" cy="1113267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 w="254000">
            <a:solidFill>
              <a:srgbClr val="22378C"/>
            </a:solidFill>
            <a:round/>
            <a:headEnd/>
            <a:tailEnd/>
          </a:ln>
        </p:spPr>
        <p:txBody>
          <a:bodyPr/>
          <a:lstStyle/>
          <a:p>
            <a:pPr defTabSz="4176713"/>
            <a:endParaRPr lang="en-US" dirty="0">
              <a:ea typeface="ＭＳ Ｐゴシック" pitchFamily="34" charset="-128"/>
            </a:endParaRPr>
          </a:p>
        </p:txBody>
      </p:sp>
      <p:sp>
        <p:nvSpPr>
          <p:cNvPr id="31" name="Rounded Rectangle 203"/>
          <p:cNvSpPr>
            <a:spLocks noChangeArrowheads="1"/>
          </p:cNvSpPr>
          <p:nvPr/>
        </p:nvSpPr>
        <p:spPr bwMode="auto">
          <a:xfrm>
            <a:off x="16010740" y="18082800"/>
            <a:ext cx="13160375" cy="996950"/>
          </a:xfrm>
          <a:prstGeom prst="roundRect">
            <a:avLst>
              <a:gd name="adj" fmla="val 16667"/>
            </a:avLst>
          </a:prstGeom>
          <a:solidFill>
            <a:srgbClr val="54AF30"/>
          </a:solidFill>
          <a:ln w="22225">
            <a:solidFill>
              <a:srgbClr val="54AF3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Machine Learning and Optimization</a:t>
            </a:r>
          </a:p>
        </p:txBody>
      </p:sp>
      <p:sp>
        <p:nvSpPr>
          <p:cNvPr id="40" name="Rectangle 642"/>
          <p:cNvSpPr>
            <a:spLocks noChangeArrowheads="1"/>
          </p:cNvSpPr>
          <p:nvPr/>
        </p:nvSpPr>
        <p:spPr bwMode="auto">
          <a:xfrm>
            <a:off x="15915261" y="19404000"/>
            <a:ext cx="132908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altLang="zh-TW" sz="4400" dirty="0">
                <a:ea typeface="新細明體" pitchFamily="18" charset="-120"/>
              </a:rPr>
              <a:t> </a:t>
            </a:r>
          </a:p>
        </p:txBody>
      </p:sp>
      <p:sp>
        <p:nvSpPr>
          <p:cNvPr id="32" name="Rounded Rectangle 203"/>
          <p:cNvSpPr>
            <a:spLocks noChangeArrowheads="1"/>
          </p:cNvSpPr>
          <p:nvPr/>
        </p:nvSpPr>
        <p:spPr bwMode="auto">
          <a:xfrm>
            <a:off x="16010739" y="31393775"/>
            <a:ext cx="13160375" cy="996950"/>
          </a:xfrm>
          <a:prstGeom prst="roundRect">
            <a:avLst>
              <a:gd name="adj" fmla="val 16667"/>
            </a:avLst>
          </a:prstGeom>
          <a:solidFill>
            <a:srgbClr val="54AF30"/>
          </a:solidFill>
          <a:ln w="22225">
            <a:solidFill>
              <a:srgbClr val="54AF3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Students</a:t>
            </a:r>
          </a:p>
        </p:txBody>
      </p:sp>
      <p:sp>
        <p:nvSpPr>
          <p:cNvPr id="33" name="Rounded Rectangle 359"/>
          <p:cNvSpPr>
            <a:spLocks noChangeArrowheads="1"/>
          </p:cNvSpPr>
          <p:nvPr/>
        </p:nvSpPr>
        <p:spPr bwMode="auto">
          <a:xfrm>
            <a:off x="580056" y="29790000"/>
            <a:ext cx="14292000" cy="9090000"/>
          </a:xfrm>
          <a:prstGeom prst="roundRect">
            <a:avLst>
              <a:gd name="adj" fmla="val 2509"/>
            </a:avLst>
          </a:prstGeom>
          <a:solidFill>
            <a:srgbClr val="22378C"/>
          </a:solidFill>
          <a:ln w="254000">
            <a:solidFill>
              <a:srgbClr val="22378C"/>
            </a:solidFill>
            <a:round/>
            <a:headEnd/>
            <a:tailEnd/>
          </a:ln>
        </p:spPr>
        <p:txBody>
          <a:bodyPr/>
          <a:lstStyle/>
          <a:p>
            <a:pPr algn="ctr" defTabSz="4176713">
              <a:defRPr/>
            </a:pPr>
            <a:r>
              <a:rPr lang="en-US" sz="6000" b="1" dirty="0">
                <a:solidFill>
                  <a:schemeClr val="bg1"/>
                </a:solidFill>
                <a:latin typeface="Arial" pitchFamily="34" charset="0"/>
              </a:rPr>
              <a:t>Tasks</a:t>
            </a:r>
            <a:endParaRPr lang="en-US" sz="60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" name="Rounded Rectangle 359"/>
          <p:cNvSpPr>
            <a:spLocks noChangeArrowheads="1"/>
          </p:cNvSpPr>
          <p:nvPr/>
        </p:nvSpPr>
        <p:spPr bwMode="auto">
          <a:xfrm>
            <a:off x="748891" y="31082400"/>
            <a:ext cx="14020191" cy="759960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176713"/>
            <a:endParaRPr lang="en-US" dirty="0">
              <a:ea typeface="ＭＳ Ｐゴシック" pitchFamily="34" charset="-128"/>
            </a:endParaRPr>
          </a:p>
        </p:txBody>
      </p:sp>
      <p:sp>
        <p:nvSpPr>
          <p:cNvPr id="41" name="Rounded Rectangle 203"/>
          <p:cNvSpPr>
            <a:spLocks noChangeArrowheads="1"/>
          </p:cNvSpPr>
          <p:nvPr/>
        </p:nvSpPr>
        <p:spPr bwMode="auto">
          <a:xfrm>
            <a:off x="971791" y="31343994"/>
            <a:ext cx="13160375" cy="996950"/>
          </a:xfrm>
          <a:prstGeom prst="roundRect">
            <a:avLst>
              <a:gd name="adj" fmla="val 16667"/>
            </a:avLst>
          </a:prstGeom>
          <a:solidFill>
            <a:srgbClr val="54AF30"/>
          </a:solidFill>
          <a:ln w="22225">
            <a:solidFill>
              <a:srgbClr val="54AF3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Research Questions</a:t>
            </a:r>
          </a:p>
        </p:txBody>
      </p:sp>
      <p:sp>
        <p:nvSpPr>
          <p:cNvPr id="129" name="Rectangle 440"/>
          <p:cNvSpPr>
            <a:spLocks noChangeArrowheads="1"/>
          </p:cNvSpPr>
          <p:nvPr/>
        </p:nvSpPr>
        <p:spPr bwMode="auto">
          <a:xfrm>
            <a:off x="15798715" y="19238913"/>
            <a:ext cx="133723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4800" dirty="0"/>
              <a:t>System and control technology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4800" dirty="0"/>
              <a:t>Machine Learning for model adaption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4800" dirty="0"/>
              <a:t>Discrete and continuous optimization </a:t>
            </a:r>
            <a:endParaRPr lang="en-US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-1473200" y="12877800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5" name="Rounded Rectangle 203"/>
          <p:cNvSpPr>
            <a:spLocks noChangeArrowheads="1"/>
          </p:cNvSpPr>
          <p:nvPr/>
        </p:nvSpPr>
        <p:spPr bwMode="auto">
          <a:xfrm>
            <a:off x="15915261" y="34882425"/>
            <a:ext cx="13160375" cy="996950"/>
          </a:xfrm>
          <a:prstGeom prst="roundRect">
            <a:avLst>
              <a:gd name="adj" fmla="val 16667"/>
            </a:avLst>
          </a:prstGeom>
          <a:solidFill>
            <a:srgbClr val="54AF30"/>
          </a:solidFill>
          <a:ln w="22225">
            <a:solidFill>
              <a:srgbClr val="54AF3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Arial Unicode MS" pitchFamily="34" charset="-128"/>
                <a:ea typeface="ＭＳ Ｐゴシック" pitchFamily="34" charset="-128"/>
              </a:rPr>
              <a:t>Cooperation Partners</a:t>
            </a:r>
          </a:p>
        </p:txBody>
      </p:sp>
      <p:sp>
        <p:nvSpPr>
          <p:cNvPr id="156" name="Rechteck 266"/>
          <p:cNvSpPr/>
          <p:nvPr/>
        </p:nvSpPr>
        <p:spPr>
          <a:xfrm>
            <a:off x="15631709" y="35988025"/>
            <a:ext cx="13539405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/>
              <a:buChar char="•"/>
              <a:defRPr/>
            </a:pPr>
            <a:r>
              <a:rPr lang="en-US" altLang="zh-TW" sz="4400" dirty="0">
                <a:ea typeface="新細明體" pitchFamily="18" charset="-120"/>
              </a:rPr>
              <a:t>University Hospital Aachen, OIM</a:t>
            </a:r>
          </a:p>
          <a:p>
            <a:pPr marL="1028700" lvl="1" indent="-571500">
              <a:spcAft>
                <a:spcPts val="1800"/>
              </a:spcAft>
              <a:buFont typeface="Arial"/>
              <a:buChar char="•"/>
              <a:defRPr/>
            </a:pPr>
            <a:r>
              <a:rPr lang="en-US" altLang="zh-TW" sz="4400" dirty="0">
                <a:ea typeface="新細明體" pitchFamily="18" charset="-120"/>
              </a:rPr>
              <a:t>RWTH Aachen University, ICE </a:t>
            </a:r>
            <a:r>
              <a:rPr lang="en-US" altLang="zh-TW" sz="4400">
                <a:ea typeface="新細明體" pitchFamily="18" charset="-120"/>
              </a:rPr>
              <a:t>&amp; </a:t>
            </a:r>
            <a:r>
              <a:rPr lang="en-US" altLang="zh-TW" sz="4400" smtClean="0">
                <a:ea typeface="新細明體" pitchFamily="18" charset="-120"/>
              </a:rPr>
              <a:t>ISEK</a:t>
            </a:r>
            <a:endParaRPr lang="en-US" altLang="zh-TW" sz="4400" dirty="0">
              <a:ea typeface="新細明體" pitchFamily="18" charset="-120"/>
            </a:endParaRPr>
          </a:p>
          <a:p>
            <a:pPr marL="1028700" lvl="1" indent="-571500">
              <a:spcAft>
                <a:spcPts val="1800"/>
              </a:spcAft>
              <a:buFont typeface="Arial"/>
              <a:buChar char="•"/>
              <a:defRPr/>
            </a:pPr>
            <a:r>
              <a:rPr lang="en-US" altLang="zh-TW" sz="4400" dirty="0">
                <a:ea typeface="新細明體" pitchFamily="18" charset="-120"/>
              </a:rPr>
              <a:t>Trier University of Applied Sciences</a:t>
            </a:r>
          </a:p>
        </p:txBody>
      </p:sp>
      <p:sp>
        <p:nvSpPr>
          <p:cNvPr id="103" name="Rectangle 642"/>
          <p:cNvSpPr>
            <a:spLocks noChangeArrowheads="1"/>
          </p:cNvSpPr>
          <p:nvPr/>
        </p:nvSpPr>
        <p:spPr bwMode="auto">
          <a:xfrm>
            <a:off x="1183040" y="7060632"/>
            <a:ext cx="13244368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/>
              <a:t>Sepsis is a life-threatening disease with high morbidity and mortality. Although novel therapeutics are urgently needed, the development of new drugs reveals a time and cost intensive worldwide challenge. The past few years have seen a profound development of machine learning techniques applied</a:t>
            </a:r>
          </a:p>
          <a:p>
            <a:pPr algn="just"/>
            <a:r>
              <a:rPr lang="en-US" sz="4400" dirty="0"/>
              <a:t>in diverse fields. This knowledge offers a new component in the drug design process, which may revolutionize the way we develop drugs. </a:t>
            </a:r>
          </a:p>
          <a:p>
            <a:pPr algn="just"/>
            <a:r>
              <a:rPr lang="en-US" altLang="zh-TW" sz="4400" dirty="0">
                <a:ea typeface="新細明體" pitchFamily="18" charset="-120"/>
                <a:sym typeface="Wingdings"/>
              </a:rPr>
              <a:t>In addition to sepsis multiple medical applications are possible for </a:t>
            </a:r>
            <a:r>
              <a:rPr lang="en-US" altLang="zh-TW" sz="4400">
                <a:ea typeface="新細明體" pitchFamily="18" charset="-120"/>
                <a:sym typeface="Wingdings"/>
              </a:rPr>
              <a:t>this approach.</a:t>
            </a:r>
            <a:endParaRPr lang="en-US" altLang="zh-TW" sz="4400" dirty="0">
              <a:ea typeface="新細明體" pitchFamily="18" charset="-120"/>
              <a:sym typeface="Wingdings"/>
            </a:endParaRPr>
          </a:p>
        </p:txBody>
      </p:sp>
      <p:sp>
        <p:nvSpPr>
          <p:cNvPr id="11" name="Rectangle 642"/>
          <p:cNvSpPr>
            <a:spLocks noChangeArrowheads="1"/>
          </p:cNvSpPr>
          <p:nvPr/>
        </p:nvSpPr>
        <p:spPr bwMode="auto">
          <a:xfrm>
            <a:off x="1237426" y="19485806"/>
            <a:ext cx="67571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We use Hybrid Petri Nets to model the system biological process. In contrast to neural networks they offer the integration of expert knowledge.</a:t>
            </a:r>
          </a:p>
        </p:txBody>
      </p:sp>
      <p:pic>
        <p:nvPicPr>
          <p:cNvPr id="42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890" y="39909750"/>
            <a:ext cx="9180044" cy="2486264"/>
          </a:xfrm>
          <a:prstGeom prst="rect">
            <a:avLst/>
          </a:prstGeom>
        </p:spPr>
      </p:pic>
      <p:pic>
        <p:nvPicPr>
          <p:cNvPr id="75" name="Bild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8383" y="22485158"/>
            <a:ext cx="10265605" cy="6092414"/>
          </a:xfrm>
          <a:prstGeom prst="rect">
            <a:avLst/>
          </a:prstGeom>
        </p:spPr>
      </p:pic>
      <p:sp>
        <p:nvSpPr>
          <p:cNvPr id="76" name="Rectangle 440"/>
          <p:cNvSpPr>
            <a:spLocks noChangeArrowheads="1"/>
          </p:cNvSpPr>
          <p:nvPr/>
        </p:nvSpPr>
        <p:spPr bwMode="auto">
          <a:xfrm>
            <a:off x="1119024" y="32550041"/>
            <a:ext cx="133723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800" dirty="0"/>
              <a:t>Modelling of a simple example use case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800" dirty="0"/>
              <a:t>Identification of training data for learning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800" dirty="0"/>
              <a:t>Development of a methodology to adapt a Petri net based on training data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6" y="39712644"/>
            <a:ext cx="10777958" cy="202850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8401" y="39213249"/>
            <a:ext cx="7762629" cy="3399911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18C03B60-ACB6-964D-83AB-0240E50B7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8715" y="6873599"/>
            <a:ext cx="12864518" cy="654580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29929F0-7683-9A41-A73A-BA691462A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141" y="19238913"/>
            <a:ext cx="6246538" cy="94135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086A27D-AB02-CC41-AFB9-4A1470B52016}"/>
              </a:ext>
            </a:extLst>
          </p:cNvPr>
          <p:cNvSpPr/>
          <p:nvPr/>
        </p:nvSpPr>
        <p:spPr>
          <a:xfrm>
            <a:off x="15820144" y="13587180"/>
            <a:ext cx="14028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We investigate a novel holistic approach for a machine learning driven development of sepsis therapeutics using Hybrid models</a:t>
            </a:r>
            <a:endParaRPr lang="de-DE" sz="40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xmlns="" id="{B6DEA205-7370-764D-A5BD-FBA49FE09F7D}"/>
              </a:ext>
            </a:extLst>
          </p:cNvPr>
          <p:cNvSpPr/>
          <p:nvPr/>
        </p:nvSpPr>
        <p:spPr>
          <a:xfrm>
            <a:off x="1214025" y="25826862"/>
            <a:ext cx="6823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P.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Vieting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, R. C. de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Lamare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, L. Martin, G. Dartmann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and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 A.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Schmeink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, An Adaptive Learning Approach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to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 Parameter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Estimation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for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 Hybrid Petri Nets in Systems </a:t>
            </a:r>
            <a:r>
              <a:rPr lang="de-DE" sz="2400" dirty="0" err="1">
                <a:solidFill>
                  <a:srgbClr val="333333"/>
                </a:solidFill>
                <a:latin typeface="Verdana" panose="020B0604030504040204" pitchFamily="34" charset="0"/>
              </a:rPr>
              <a:t>Biology</a:t>
            </a:r>
            <a:r>
              <a:rPr lang="de-DE" sz="2400" dirty="0">
                <a:solidFill>
                  <a:srgbClr val="333333"/>
                </a:solidFill>
                <a:latin typeface="Verdana" panose="020B0604030504040204" pitchFamily="34" charset="0"/>
              </a:rPr>
              <a:t>, IEEE Statistical Signal Processing Workshop (SSP), 2018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52588362"/>
      </p:ext>
    </p:extLst>
  </p:cSld>
  <p:clrMapOvr>
    <a:masterClrMapping/>
  </p:clrMapOvr>
</p:sld>
</file>

<file path=ppt/theme/theme1.xml><?xml version="1.0" encoding="utf-8"?>
<a:theme xmlns:a="http://schemas.openxmlformats.org/drawingml/2006/main" name="ISS_PPP-Vorlage">
  <a:themeElements>
    <a:clrScheme name="ISS_PPP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S_PPP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S_PPP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S_PPP-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S_PPP-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S_PPP-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S_PPP-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S_PPP-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S_PPP-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S_PPP-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S_PPP-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S_PPP-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S_PPP-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S_PPP-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Benutzerdefiniert</PresentationFormat>
  <Paragraphs>38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 Unicode MS</vt:lpstr>
      <vt:lpstr>ＭＳ Ｐゴシック</vt:lpstr>
      <vt:lpstr>Arial</vt:lpstr>
      <vt:lpstr>BankGothic Md BT</vt:lpstr>
      <vt:lpstr>新細明體</vt:lpstr>
      <vt:lpstr>Verdana</vt:lpstr>
      <vt:lpstr>Wingdings</vt:lpstr>
      <vt:lpstr>ISS_PPP-Vorlage</vt:lpstr>
      <vt:lpstr>Machine Learning of System Biological Processes</vt:lpstr>
    </vt:vector>
  </TitlesOfParts>
  <Company>Lehrst. für 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RWTH Aachen</dc:creator>
  <cp:lastModifiedBy>Anke Schmeink</cp:lastModifiedBy>
  <cp:revision>261</cp:revision>
  <cp:lastPrinted>2018-06-18T07:17:18Z</cp:lastPrinted>
  <dcterms:created xsi:type="dcterms:W3CDTF">2006-06-09T11:26:22Z</dcterms:created>
  <dcterms:modified xsi:type="dcterms:W3CDTF">2018-06-18T07:19:08Z</dcterms:modified>
</cp:coreProperties>
</file>